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4630400" cy="8229600"/>
  <p:notesSz cx="8229600" cy="14630400"/>
  <p:embeddedFontLst>
    <p:embeddedFont>
      <p:font typeface="Unbounded"/>
      <p:regular r:id="rId15"/>
    </p:embeddedFont>
    <p:embeddedFont>
      <p:font typeface="Unbounded"/>
      <p:regular r:id="rId16"/>
    </p:embeddedFont>
    <p:embeddedFont>
      <p:font typeface="Open Sans"/>
      <p:regular r:id="rId17"/>
    </p:embeddedFont>
    <p:embeddedFont>
      <p:font typeface="Open Sans"/>
      <p:regular r:id="rId18"/>
    </p:embeddedFont>
    <p:embeddedFont>
      <p:font typeface="Open Sans"/>
      <p:regular r:id="rId19"/>
    </p:embeddedFont>
    <p:embeddedFont>
      <p:font typeface="Open Sans"/>
      <p:regular r:id="rId20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Relationship Id="rId2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3-1.png"/><Relationship Id="rId3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4-1.png"/><Relationship Id="rId3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5-1.png"/><Relationship Id="rId3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6-1.png"/><Relationship Id="rId3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7-1.png"/><Relationship Id="rId3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8-1.png"/><Relationship Id="rId3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9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6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7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8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9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488" y="2270046"/>
            <a:ext cx="4919305" cy="368950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80190" y="1809869"/>
            <a:ext cx="7556421" cy="35438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Комплексное решение для медицинского обеспечения предприятий</a:t>
            </a:r>
            <a:endParaRPr lang="en-US" sz="4450" dirty="0"/>
          </a:p>
        </p:txBody>
      </p:sp>
      <p:sp>
        <p:nvSpPr>
          <p:cNvPr id="5" name="Text 1"/>
          <p:cNvSpPr/>
          <p:nvPr/>
        </p:nvSpPr>
        <p:spPr>
          <a:xfrm>
            <a:off x="6280190" y="5693926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Полное сопровождение от специальной оценки условий труда до получения заключительного акта Роспотребнадзора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882848"/>
            <a:ext cx="4194572" cy="419457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6609" y="858798"/>
            <a:ext cx="4374118" cy="3614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Наши основные услуги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6206609" y="1413034"/>
            <a:ext cx="763750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Консультации по медицине труда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206609" y="1788795"/>
            <a:ext cx="763750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Организация медицинских осмотров сотрудников на всех этапах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206609" y="2164556"/>
            <a:ext cx="763750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Оформление личных медицинских книжек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206609" y="2540318"/>
            <a:ext cx="7637502" cy="3083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Создание и обслуживание здравпунктов на предприятии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206609" y="2916079"/>
            <a:ext cx="7637502" cy="616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ts val="2400"/>
              </a:lnSpc>
              <a:buSzPct val="100000"/>
              <a:buChar char="•"/>
            </a:pPr>
            <a:r>
              <a:rPr lang="en-US" sz="15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Полное сопровождение документооборота и взаимодействие с контролирующими органами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793790" y="5511046"/>
            <a:ext cx="13042821" cy="2052518"/>
          </a:xfrm>
          <a:prstGeom prst="roundRect">
            <a:avLst>
              <a:gd name="adj" fmla="val 3945"/>
            </a:avLst>
          </a:prstGeom>
          <a:solidFill>
            <a:srgbClr val="C1F1E5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552" y="5811798"/>
            <a:ext cx="240983" cy="19276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20297" y="5751909"/>
            <a:ext cx="12223552" cy="15418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Мы предлагаем индивидуальные решения для предприятий любого масштаба. Независимо от того, управляете ли вы небольшой парикмахерской с двумя сотрудниками, нуждающейся в оформлении медицинских книжек, или крупным заводом с пятитысячным коллективом, требующим комплексного медицинского сопровождения, наши услуги адаптируются под ваши уникальные потребности. Мы гарантируем высокий уровень сервиса и персональный подход к каждому клиенту, обеспечивая заботу о здоровье ваших сотрудников без лишних хлопот.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22590"/>
            <a:ext cx="130428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Личные медицинские книжки: обязательность и преимущества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2338507"/>
            <a:ext cx="340328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Кому необходимо: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2919651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Работникам пищевой промышленности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361849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Сотрудникам образовательных учреждений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793790" y="3804047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Медицинским работникам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93790" y="4246245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Персоналу торговых предприятий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93790" y="4688443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Парикмахерам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93790" y="5130641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342900" indent="-342900">
              <a:lnSpc>
                <a:spcPts val="2850"/>
              </a:lnSpc>
              <a:buSzPct val="100000"/>
              <a:buChar char="•"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Курьерам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793790" y="5697617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Наша цена: от 2 500 рублей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93790" y="6264593"/>
            <a:ext cx="760428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26A68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Быстрое оформление за 3-5 рабочих дней с гарантией качества</a:t>
            </a:r>
            <a:endParaRPr lang="en-US" sz="175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9096" y="2366843"/>
            <a:ext cx="4885015" cy="48850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93984"/>
            <a:ext cx="12160925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Полный цикл организации медосмотров</a:t>
            </a:r>
            <a:endParaRPr lang="en-US" sz="3550" dirty="0"/>
          </a:p>
        </p:txBody>
      </p:sp>
      <p:sp>
        <p:nvSpPr>
          <p:cNvPr id="3" name="Text 1"/>
          <p:cNvSpPr/>
          <p:nvPr/>
        </p:nvSpPr>
        <p:spPr>
          <a:xfrm>
            <a:off x="793790" y="241458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01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793790" y="2769632"/>
            <a:ext cx="6407944" cy="30480"/>
          </a:xfrm>
          <a:prstGeom prst="rect">
            <a:avLst/>
          </a:prstGeom>
          <a:solidFill>
            <a:srgbClr val="26A688"/>
          </a:solidFill>
          <a:ln/>
        </p:spPr>
      </p:sp>
      <p:sp>
        <p:nvSpPr>
          <p:cNvPr id="5" name="Text 3"/>
          <p:cNvSpPr/>
          <p:nvPr/>
        </p:nvSpPr>
        <p:spPr>
          <a:xfrm>
            <a:off x="793790" y="2943939"/>
            <a:ext cx="334065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Проведение СОУТ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90" y="3434358"/>
            <a:ext cx="640794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Подбираем аккредитованную организацию на лучших условиях для специальной оценки условий труда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428548" y="241458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02</a:t>
            </a:r>
            <a:endParaRPr lang="en-US" sz="1750" dirty="0"/>
          </a:p>
        </p:txBody>
      </p:sp>
      <p:sp>
        <p:nvSpPr>
          <p:cNvPr id="8" name="Shape 6"/>
          <p:cNvSpPr/>
          <p:nvPr/>
        </p:nvSpPr>
        <p:spPr>
          <a:xfrm>
            <a:off x="7428548" y="2769632"/>
            <a:ext cx="6408063" cy="30480"/>
          </a:xfrm>
          <a:prstGeom prst="rect">
            <a:avLst/>
          </a:prstGeom>
          <a:solidFill>
            <a:srgbClr val="26A688"/>
          </a:solidFill>
          <a:ln/>
        </p:spPr>
      </p:sp>
      <p:sp>
        <p:nvSpPr>
          <p:cNvPr id="9" name="Text 7"/>
          <p:cNvSpPr/>
          <p:nvPr/>
        </p:nvSpPr>
        <p:spPr>
          <a:xfrm>
            <a:off x="7428548" y="2943939"/>
            <a:ext cx="447948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Подготовка документов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428548" y="3434358"/>
            <a:ext cx="640806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Оформляем все внутренние документы для проведения предварительных и периодических осмотров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93790" y="455699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03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793790" y="4912043"/>
            <a:ext cx="6407944" cy="30480"/>
          </a:xfrm>
          <a:prstGeom prst="rect">
            <a:avLst/>
          </a:prstGeom>
          <a:solidFill>
            <a:srgbClr val="26A688"/>
          </a:solidFill>
          <a:ln/>
        </p:spPr>
      </p:sp>
      <p:sp>
        <p:nvSpPr>
          <p:cNvPr id="13" name="Text 11"/>
          <p:cNvSpPr/>
          <p:nvPr/>
        </p:nvSpPr>
        <p:spPr>
          <a:xfrm>
            <a:off x="793790" y="5086350"/>
            <a:ext cx="468296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Подбор медорганизации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93790" y="5576768"/>
            <a:ext cx="640794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Выбираем медицинскую организацию с оптимальными условиями сотрудничества</a:t>
            </a:r>
            <a:endParaRPr lang="en-US" sz="1750" dirty="0"/>
          </a:p>
        </p:txBody>
      </p:sp>
      <p:sp>
        <p:nvSpPr>
          <p:cNvPr id="15" name="Text 13"/>
          <p:cNvSpPr/>
          <p:nvPr/>
        </p:nvSpPr>
        <p:spPr>
          <a:xfrm>
            <a:off x="7428548" y="4556998"/>
            <a:ext cx="22681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04</a:t>
            </a:r>
            <a:endParaRPr lang="en-US" sz="1750" dirty="0"/>
          </a:p>
        </p:txBody>
      </p:sp>
      <p:sp>
        <p:nvSpPr>
          <p:cNvPr id="16" name="Shape 14"/>
          <p:cNvSpPr/>
          <p:nvPr/>
        </p:nvSpPr>
        <p:spPr>
          <a:xfrm>
            <a:off x="7428548" y="4912043"/>
            <a:ext cx="6408063" cy="30480"/>
          </a:xfrm>
          <a:prstGeom prst="rect">
            <a:avLst/>
          </a:prstGeom>
          <a:solidFill>
            <a:srgbClr val="26A688"/>
          </a:solidFill>
          <a:ln/>
        </p:spPr>
      </p:sp>
      <p:sp>
        <p:nvSpPr>
          <p:cNvPr id="17" name="Text 15"/>
          <p:cNvSpPr/>
          <p:nvPr/>
        </p:nvSpPr>
        <p:spPr>
          <a:xfrm>
            <a:off x="7428548" y="5086350"/>
            <a:ext cx="360735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Контроль процесса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428548" y="5576768"/>
            <a:ext cx="640806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Следим за соблюдением сроков, правильностью документооборота и взаимодействием с Роспотребнадзором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0207" y="566142"/>
            <a:ext cx="6713339" cy="325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Ваш путь с нами: от идеи до результата</a:t>
            </a:r>
            <a:endParaRPr lang="en-US" sz="20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0207" y="1151334"/>
            <a:ext cx="4409956" cy="5201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0223" y="1801535"/>
            <a:ext cx="2952869" cy="203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Обращение и консультация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830223" y="2082641"/>
            <a:ext cx="4149923" cy="1248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 первом этапе мы внимательно выслушиваем ваши потребности, проводим глубокий анализ специфики деятельности вашего предприятия и определяем объем необходимых медицинских осмотров. Это позволяет нам разработать индивидуальный план работы, учитывающий все нюансы.</a:t>
            </a:r>
            <a:endParaRPr lang="en-US" sz="10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0162" y="1151334"/>
            <a:ext cx="4409956" cy="520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40179" y="1801535"/>
            <a:ext cx="1916073" cy="203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Проведение СОУТ</a:t>
            </a:r>
            <a:endParaRPr lang="en-US" sz="1250" dirty="0"/>
          </a:p>
        </p:txBody>
      </p:sp>
      <p:sp>
        <p:nvSpPr>
          <p:cNvPr id="8" name="Text 4"/>
          <p:cNvSpPr/>
          <p:nvPr/>
        </p:nvSpPr>
        <p:spPr>
          <a:xfrm>
            <a:off x="5240179" y="2082641"/>
            <a:ext cx="4149923" cy="1248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Организуем и проводим специальную оценку условий труда (СОУТ) с привлечением аккредитованных экспертных организаций. Результаты СОУТ являются основой для определения списка работников, подлежащих обязательным медицинским осмотрам, и помогают обеспечить соблюдение всех нормативных требований.</a:t>
            </a:r>
            <a:endParaRPr lang="en-US" sz="10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0118" y="1151334"/>
            <a:ext cx="4409956" cy="52018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50135" y="1801535"/>
            <a:ext cx="2315528" cy="203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Составление списков</a:t>
            </a:r>
            <a:endParaRPr lang="en-US" sz="1250" dirty="0"/>
          </a:p>
        </p:txBody>
      </p:sp>
      <p:sp>
        <p:nvSpPr>
          <p:cNvPr id="11" name="Text 6"/>
          <p:cNvSpPr/>
          <p:nvPr/>
        </p:nvSpPr>
        <p:spPr>
          <a:xfrm>
            <a:off x="9650135" y="2082641"/>
            <a:ext cx="4149923" cy="1040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На основе данных СОУТ и утвержденных нормативов мы формируем полные и точные списки контингентов работников, подлежащих предварительным и периодическим медицинским осмотрам. Это включает в себя детализацию профессий и вредных факторов.</a:t>
            </a:r>
            <a:endParaRPr lang="en-US" sz="100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207" y="3460671"/>
            <a:ext cx="4409956" cy="52018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30223" y="4110871"/>
            <a:ext cx="2924294" cy="203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Подача в Роспотребнадзор</a:t>
            </a:r>
            <a:endParaRPr lang="en-US" sz="1250" dirty="0"/>
          </a:p>
        </p:txBody>
      </p:sp>
      <p:sp>
        <p:nvSpPr>
          <p:cNvPr id="14" name="Text 8"/>
          <p:cNvSpPr/>
          <p:nvPr/>
        </p:nvSpPr>
        <p:spPr>
          <a:xfrm>
            <a:off x="830223" y="4391978"/>
            <a:ext cx="4149923" cy="1040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Подготавливаем и подаем сформированные списки контингентов в территориальный орган Роспотребнадзора для обязательного согласования. Мы обеспечиваем полное соответствие документов всем действующим требованиям, чтобы избежать задержек.</a:t>
            </a:r>
            <a:endParaRPr lang="en-US" sz="100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0162" y="3460671"/>
            <a:ext cx="4409956" cy="52018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5240179" y="4110871"/>
            <a:ext cx="2571750" cy="203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Выбор медорганизации</a:t>
            </a:r>
            <a:endParaRPr lang="en-US" sz="1250" dirty="0"/>
          </a:p>
        </p:txBody>
      </p:sp>
      <p:sp>
        <p:nvSpPr>
          <p:cNvPr id="17" name="Text 10"/>
          <p:cNvSpPr/>
          <p:nvPr/>
        </p:nvSpPr>
        <p:spPr>
          <a:xfrm>
            <a:off x="5240179" y="4391978"/>
            <a:ext cx="4149923" cy="1040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Мы подбираем надежную медицинскую организацию, имеющую лицензию на проведение медицинских осмотров, предлагающую оптимальные условия сотрудничества, удобное расположение и гибкий график, соответствующий потребностям вашего предприятия.</a:t>
            </a:r>
            <a:endParaRPr lang="en-US" sz="100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0118" y="3460671"/>
            <a:ext cx="4409956" cy="520184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9650135" y="4110871"/>
            <a:ext cx="2373035" cy="203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Проведение осмотров</a:t>
            </a:r>
            <a:endParaRPr lang="en-US" sz="1250" dirty="0"/>
          </a:p>
        </p:txBody>
      </p:sp>
      <p:sp>
        <p:nvSpPr>
          <p:cNvPr id="20" name="Text 12"/>
          <p:cNvSpPr/>
          <p:nvPr/>
        </p:nvSpPr>
        <p:spPr>
          <a:xfrm>
            <a:off x="9650135" y="4391978"/>
            <a:ext cx="4149923" cy="1040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Согласовываем календарный план проведения медицинских осмотров, координируем процесс и контролируем соблюдение всех этапов. Мы обеспечиваем бесперебойное прохождение осмотров сотрудниками и минимизируем отвлечение от основной работы.</a:t>
            </a:r>
            <a:endParaRPr lang="en-US" sz="100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207" y="5562005"/>
            <a:ext cx="4409956" cy="520184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830223" y="6212205"/>
            <a:ext cx="2488525" cy="2031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2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Получение документов</a:t>
            </a:r>
            <a:endParaRPr lang="en-US" sz="1250" dirty="0"/>
          </a:p>
        </p:txBody>
      </p:sp>
      <p:sp>
        <p:nvSpPr>
          <p:cNvPr id="23" name="Text 14"/>
          <p:cNvSpPr/>
          <p:nvPr/>
        </p:nvSpPr>
        <p:spPr>
          <a:xfrm>
            <a:off x="830223" y="6493312"/>
            <a:ext cx="4149923" cy="1040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00"/>
              </a:lnSpc>
              <a:buNone/>
            </a:pPr>
            <a:r>
              <a:rPr lang="en-US" sz="10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 завершении осмотров мы получаем все необходимые документы: заключения по результатам медосмотров на каждого сотрудника и заключительный акт. Мы проверяем их корректность и передаем вам для дальнейшего использования и хранения.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55746"/>
            <a:ext cx="12862917" cy="566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Преимущества работы с нашей компанией</a:t>
            </a:r>
            <a:endParaRPr lang="en-US" sz="35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90" y="3176349"/>
            <a:ext cx="680442" cy="6804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4140279"/>
            <a:ext cx="329993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Опыт более 10 лет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4630698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Работаем по обе стороны рынка медицинских услуг, знаем все тонкости и требования отрасли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893" y="3176349"/>
            <a:ext cx="680442" cy="68044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35893" y="4140279"/>
            <a:ext cx="289548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Выгодные цены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35893" y="4630698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Прямые договоры с медицинскими организациями позволяют предложить лучшие условия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995" y="3176349"/>
            <a:ext cx="680442" cy="68044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677995" y="4140279"/>
            <a:ext cx="415861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Широкая сеть партнеров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677995" y="4985028"/>
            <a:ext cx="415861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Сотрудничество с ведущими клиниками и медицинскими центрами по всей России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62714"/>
            <a:ext cx="5529024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Результат нашей работы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793790" y="1655683"/>
            <a:ext cx="3050619" cy="561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400"/>
              </a:lnSpc>
              <a:buNone/>
            </a:pPr>
            <a:r>
              <a:rPr lang="en-US" sz="4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100%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793790" y="2429589"/>
            <a:ext cx="3050619" cy="5314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Соответствие требованиям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793790" y="3131106"/>
            <a:ext cx="3050619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Полное соблюдение всех нормативных актов и приказов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057055" y="1655683"/>
            <a:ext cx="3050619" cy="561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400"/>
              </a:lnSpc>
              <a:buNone/>
            </a:pPr>
            <a:r>
              <a:rPr lang="en-US" sz="4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24/7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088130" y="2429589"/>
            <a:ext cx="2988350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Поддержка клиентов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4057055" y="2865358"/>
            <a:ext cx="3050619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Консультации и помощь в любое время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793790" y="4100632"/>
            <a:ext cx="3050619" cy="561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400"/>
              </a:lnSpc>
              <a:buNone/>
            </a:pPr>
            <a:r>
              <a:rPr lang="en-US" sz="4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1:1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793790" y="4874538"/>
            <a:ext cx="3050619" cy="5314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Персональный менеджер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793790" y="5576054"/>
            <a:ext cx="3050619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Индивидуальный подход и поддержка на всех этапах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057055" y="4100632"/>
            <a:ext cx="3050619" cy="5613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4400"/>
              </a:lnSpc>
              <a:buNone/>
            </a:pPr>
            <a:r>
              <a:rPr lang="en-US" sz="44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№1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4519136" y="4874538"/>
            <a:ext cx="2126456" cy="2657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205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Лучшие цены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4057055" y="5310307"/>
            <a:ext cx="3050619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Оптимальные условия благодаря прямым договорам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530346" y="1532334"/>
            <a:ext cx="6313884" cy="816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3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Под нашим контролем вы получаете полный пакет документов в установленные сроки с гарантией соответствия всем требованиям Роспотребнадзора</a:t>
            </a:r>
            <a:endParaRPr lang="en-US" sz="1300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30346" y="2540198"/>
            <a:ext cx="4735354" cy="473535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945958"/>
            <a:ext cx="7556421" cy="1133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Готовы начать сотрудничество?</a:t>
            </a:r>
            <a:endParaRPr lang="en-US" sz="3550" dirty="0"/>
          </a:p>
        </p:txBody>
      </p:sp>
      <p:sp>
        <p:nvSpPr>
          <p:cNvPr id="4" name="Text 1"/>
          <p:cNvSpPr/>
          <p:nvPr/>
        </p:nvSpPr>
        <p:spPr>
          <a:xfrm>
            <a:off x="793790" y="3335060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Свяжитесь с нами уже сегодня для получения консультации и индивидуального предложения</a:t>
            </a:r>
            <a:endParaRPr lang="en-US" sz="17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790" y="4316016"/>
            <a:ext cx="3292793" cy="623768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930" y="4316016"/>
            <a:ext cx="2833807" cy="623768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93790" y="5194935"/>
            <a:ext cx="7556421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7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Профессиональное медицинское обеспечение вашего предприятия — это инвестиция в здоровье сотрудников и успех бизнеса</a:t>
            </a:r>
            <a:endParaRPr lang="en-US" sz="1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2025-10-02T10:36:59Z</dcterms:created>
  <dcterms:modified xsi:type="dcterms:W3CDTF">2025-10-02T10:36:59Z</dcterms:modified>
</cp:coreProperties>
</file>